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0A5C5F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772400" y="2286000"/>
            <a:ext cx="2743200" cy="2743200"/>
          </a:xfrm>
          <a:prstGeom prst="ellipse">
            <a:avLst/>
          </a:prstGeom>
          <a:solidFill>
            <a:srgbClr val="14A3A8">
              <a:alpha val="20000"/>
            </a:srgbClr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91440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64592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ふくろいAIみらいラボ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1097280" y="260604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B2D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AIで業務を効率化し、時間を作る。</a:t>
            </a:r>
            <a:endParaRPr lang="en-US" sz="18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B2D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地域の力で、もっといいまちへ。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1097280" y="3566160"/>
            <a:ext cx="1371600" cy="36576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9" name="Text 6"/>
          <p:cNvSpPr/>
          <p:nvPr/>
        </p:nvSpPr>
        <p:spPr>
          <a:xfrm>
            <a:off x="1097280" y="374904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静岡県袋井市発  AI活用コミュニティ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097280" y="44805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2026年 コミュニティ紹介・ロードマップ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2743200"/>
            <a:ext cx="3657600" cy="3657600"/>
          </a:xfrm>
          <a:prstGeom prst="ellipse">
            <a:avLst/>
          </a:prstGeom>
          <a:solidFill>
            <a:srgbClr val="0A5C5F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-457200"/>
            <a:ext cx="2743200" cy="2743200"/>
          </a:xfrm>
          <a:prstGeom prst="ellipse">
            <a:avLst/>
          </a:prstGeom>
          <a:solidFill>
            <a:srgbClr val="14A3A8">
              <a:alpha val="20000"/>
            </a:srgbClr>
          </a:solidFill>
          <a:ln/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731520"/>
            <a:ext cx="731520" cy="7315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16459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AIは、特別なものではありません。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1371600" y="228600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B2D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地域のみんなで学び、活かし、</a:t>
            </a:r>
            <a:endParaRPr lang="en-US" sz="1800" dirty="0"/>
          </a:p>
          <a:p>
            <a:pPr algn="ctr" indent="0" marL="0">
              <a:lnSpc>
                <a:spcPct val="160000"/>
              </a:lnSpc>
              <a:buNone/>
            </a:pPr>
            <a:r>
              <a:rPr lang="en-US" sz="1800" dirty="0">
                <a:solidFill>
                  <a:srgbClr val="B2D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もっといい袋井をつくりましょう。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3886200" y="3291840"/>
            <a:ext cx="1371600" cy="36576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9" name="Text 6"/>
          <p:cNvSpPr/>
          <p:nvPr/>
        </p:nvSpPr>
        <p:spPr>
          <a:xfrm>
            <a:off x="1371600" y="347472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7A3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ふくろいAIみらいラボ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1371600" y="41148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お問い合わせ: hiroki.maruo@chuuen-gaikou.jp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1371600" y="45720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B2D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一緒に、AIで袋井の未来をつくりませんか？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6576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475488"/>
            <a:ext cx="292608" cy="2926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36576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ビジョン・ミッション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548640" y="1188720"/>
            <a:ext cx="804672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548640" y="1188720"/>
            <a:ext cx="73152" cy="1463040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8" name="Text 5"/>
          <p:cNvSpPr/>
          <p:nvPr/>
        </p:nvSpPr>
        <p:spPr>
          <a:xfrm>
            <a:off x="914400" y="128016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7A3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VISION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914400" y="164592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AIで作業を効率化して時間を作り、</a:t>
            </a:r>
            <a:endParaRPr lang="en-US" sz="16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より多くのことに挑戦できるまちづくりを実現する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548640" y="2926080"/>
            <a:ext cx="8046720" cy="1737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48640" y="2926080"/>
            <a:ext cx="73152" cy="173736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2" name="Text 9"/>
          <p:cNvSpPr/>
          <p:nvPr/>
        </p:nvSpPr>
        <p:spPr>
          <a:xfrm>
            <a:off x="914400" y="30175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737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MISSION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914400" y="34290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AI活用の知識・スキルを地域全体で共有し、底上げする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業務効率化で生まれた時間を活かし、新たな挑戦を支援する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行政・民間・個人が連携し、地域課題をAIで解決する場を提供する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6576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475488"/>
            <a:ext cx="292608" cy="2926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36576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なぜ今、AIなのか？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1188720" y="9144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中小企業・地域が直面する課題と、AIがもたらす変革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48640" y="1417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737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地域の課題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548640" y="182880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48640" y="1828800"/>
            <a:ext cx="54864" cy="640080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10" name="Text 7"/>
          <p:cNvSpPr/>
          <p:nvPr/>
        </p:nvSpPr>
        <p:spPr>
          <a:xfrm>
            <a:off x="777240" y="1874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業務の非効率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777240" y="21488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日常業務に時間を取られ新しい取り組みができない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48640" y="256032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48640" y="2560320"/>
            <a:ext cx="54864" cy="640080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06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デジタル化の遅れ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77240" y="2880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業務プロセスのIT化が進まない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548640" y="329184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548640" y="3291840"/>
            <a:ext cx="54864" cy="640080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18" name="Text 15"/>
          <p:cNvSpPr/>
          <p:nvPr/>
        </p:nvSpPr>
        <p:spPr>
          <a:xfrm>
            <a:off x="777240" y="33375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情報格差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777240" y="36118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大手と中小のリソース・ノウハウ格差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48640" y="402336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548640" y="4023360"/>
            <a:ext cx="54864" cy="640080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22" name="Text 19"/>
          <p:cNvSpPr/>
          <p:nvPr/>
        </p:nvSpPr>
        <p:spPr>
          <a:xfrm>
            <a:off x="777240" y="40690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地域連携の不足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777240" y="43434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行政・民間の情報共有が限定的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4754880" y="141732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737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AIで解決できること</a:t>
            </a:r>
            <a:endParaRPr lang="en-US" sz="1500" dirty="0"/>
          </a:p>
        </p:txBody>
      </p:sp>
      <p:sp>
        <p:nvSpPr>
          <p:cNvPr id="25" name="Shape 22"/>
          <p:cNvSpPr/>
          <p:nvPr/>
        </p:nvSpPr>
        <p:spPr>
          <a:xfrm>
            <a:off x="4754880" y="182880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4754880" y="1828800"/>
            <a:ext cx="54864" cy="64008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27" name="Text 24"/>
          <p:cNvSpPr/>
          <p:nvPr/>
        </p:nvSpPr>
        <p:spPr>
          <a:xfrm>
            <a:off x="4983480" y="1874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業務効率化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4983480" y="21488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定型業務をAIで効率化し、空いた時間で新たな挑戦へ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4754880" y="256032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7"/>
          <p:cNvSpPr/>
          <p:nvPr/>
        </p:nvSpPr>
        <p:spPr>
          <a:xfrm>
            <a:off x="4754880" y="2560320"/>
            <a:ext cx="54864" cy="64008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1" name="Text 28"/>
          <p:cNvSpPr/>
          <p:nvPr/>
        </p:nvSpPr>
        <p:spPr>
          <a:xfrm>
            <a:off x="4983480" y="26060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時間創出</a:t>
            </a:r>
            <a:endParaRPr lang="en-US" sz="1300" dirty="0"/>
          </a:p>
        </p:txBody>
      </p:sp>
      <p:sp>
        <p:nvSpPr>
          <p:cNvPr id="32" name="Text 29"/>
          <p:cNvSpPr/>
          <p:nvPr/>
        </p:nvSpPr>
        <p:spPr>
          <a:xfrm>
            <a:off x="4983480" y="2880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効率化で生まれた時間をより多くの取り組みに活用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4754880" y="329184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1"/>
          <p:cNvSpPr/>
          <p:nvPr/>
        </p:nvSpPr>
        <p:spPr>
          <a:xfrm>
            <a:off x="4754880" y="3291840"/>
            <a:ext cx="54864" cy="64008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5" name="Text 32"/>
          <p:cNvSpPr/>
          <p:nvPr/>
        </p:nvSpPr>
        <p:spPr>
          <a:xfrm>
            <a:off x="4983480" y="33375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データ活用</a:t>
            </a:r>
            <a:endParaRPr lang="en-US" sz="1300" dirty="0"/>
          </a:p>
        </p:txBody>
      </p:sp>
      <p:sp>
        <p:nvSpPr>
          <p:cNvPr id="36" name="Text 33"/>
          <p:cNvSpPr/>
          <p:nvPr/>
        </p:nvSpPr>
        <p:spPr>
          <a:xfrm>
            <a:off x="4983480" y="36118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地域データを分析し、意思決定を支援</a:t>
            </a:r>
            <a:endParaRPr lang="en-US" sz="1100" dirty="0"/>
          </a:p>
        </p:txBody>
      </p:sp>
      <p:sp>
        <p:nvSpPr>
          <p:cNvPr id="37" name="Shape 34"/>
          <p:cNvSpPr/>
          <p:nvPr/>
        </p:nvSpPr>
        <p:spPr>
          <a:xfrm>
            <a:off x="4754880" y="4023360"/>
            <a:ext cx="3840480" cy="640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Shape 35"/>
          <p:cNvSpPr/>
          <p:nvPr/>
        </p:nvSpPr>
        <p:spPr>
          <a:xfrm>
            <a:off x="4754880" y="4023360"/>
            <a:ext cx="54864" cy="64008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9" name="Text 36"/>
          <p:cNvSpPr/>
          <p:nvPr/>
        </p:nvSpPr>
        <p:spPr>
          <a:xfrm>
            <a:off x="4983480" y="40690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連携促進</a:t>
            </a:r>
            <a:endParaRPr lang="en-US" sz="1300" dirty="0"/>
          </a:p>
        </p:txBody>
      </p:sp>
      <p:sp>
        <p:nvSpPr>
          <p:cNvPr id="40" name="Text 37"/>
          <p:cNvSpPr/>
          <p:nvPr/>
        </p:nvSpPr>
        <p:spPr>
          <a:xfrm>
            <a:off x="4983480" y="43434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情報共有プラットフォームで協働を促進</a:t>
            </a:r>
            <a:endParaRPr lang="en-US" sz="1100" dirty="0"/>
          </a:p>
        </p:txBody>
      </p:sp>
      <p:pic>
        <p:nvPicPr>
          <p:cNvPr id="41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4840" y="2834640"/>
            <a:ext cx="274320" cy="2743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6576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475488"/>
            <a:ext cx="292608" cy="2926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36576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コミュニティで得られること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548640" y="118872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1417320" y="1508760"/>
            <a:ext cx="914400" cy="91440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691640"/>
            <a:ext cx="548640" cy="5486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31520" y="26060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学び</a:t>
            </a:r>
            <a:endParaRPr lang="en-US" sz="1800" dirty="0"/>
          </a:p>
        </p:txBody>
      </p:sp>
      <p:sp>
        <p:nvSpPr>
          <p:cNvPr id="10" name="Text 6"/>
          <p:cNvSpPr/>
          <p:nvPr/>
        </p:nvSpPr>
        <p:spPr>
          <a:xfrm>
            <a:off x="731520" y="3063240"/>
            <a:ext cx="2286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AI活用の基礎から実践まで、</a:t>
            </a:r>
            <a:endParaRPr lang="en-US" sz="1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段階的に学べる勉強会・ワークショップ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3383280" y="118872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251960" y="1508760"/>
            <a:ext cx="914400" cy="91440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840" y="1691640"/>
            <a:ext cx="548640" cy="54864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566160" y="26060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ネットワーク</a:t>
            </a:r>
            <a:endParaRPr lang="en-US" sz="1800" dirty="0"/>
          </a:p>
        </p:txBody>
      </p:sp>
      <p:sp>
        <p:nvSpPr>
          <p:cNvPr id="15" name="Text 10"/>
          <p:cNvSpPr/>
          <p:nvPr/>
        </p:nvSpPr>
        <p:spPr>
          <a:xfrm>
            <a:off x="3566160" y="3063240"/>
            <a:ext cx="2286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業種を超えた経営者・行政・</a:t>
            </a:r>
            <a:endParaRPr lang="en-US" sz="1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フリーランスとのつながり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6217920" y="118872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7086600" y="1508760"/>
            <a:ext cx="914400" cy="91440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9480" y="1691640"/>
            <a:ext cx="548640" cy="54864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400800" y="26060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実践の場</a:t>
            </a:r>
            <a:endParaRPr lang="en-US" sz="1800" dirty="0"/>
          </a:p>
        </p:txBody>
      </p:sp>
      <p:sp>
        <p:nvSpPr>
          <p:cNvPr id="20" name="Text 14"/>
          <p:cNvSpPr/>
          <p:nvPr/>
        </p:nvSpPr>
        <p:spPr>
          <a:xfrm>
            <a:off x="6400800" y="3063240"/>
            <a:ext cx="2286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実際の業務課題にAIを適用し、</a:t>
            </a:r>
            <a:endParaRPr lang="en-US" sz="12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成果を出すプロジェクト型学習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6576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475488"/>
            <a:ext cx="292608" cy="2926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36576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対象者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1188720" y="9144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こんな方におすすめです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548640" y="1463040"/>
            <a:ext cx="265176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1417320" y="1691640"/>
            <a:ext cx="731520" cy="73152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624" y="1837944"/>
            <a:ext cx="438912" cy="43891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85800" y="256032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中小企業の経営者・従業員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731520" y="3017520"/>
            <a:ext cx="2286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業務効率化にAIを取り入れたい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AIで空いた時間を新しい取り組みに使いたい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限られたリソースでより多くの価値を生み出したい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3383280" y="1463040"/>
            <a:ext cx="265176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251960" y="1691640"/>
            <a:ext cx="731520" cy="73152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264" y="1837944"/>
            <a:ext cx="438912" cy="438912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520440" y="256032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フリーランス・個人事業主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3566160" y="3017520"/>
            <a:ext cx="2286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AIスキルで競争力を高めたい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新しいビジネスチャンスを見つけたい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同じ志を持つ仲間とつながりたい</a:t>
            </a:r>
            <a:endParaRPr lang="en-US" sz="1050" dirty="0"/>
          </a:p>
        </p:txBody>
      </p:sp>
      <p:sp>
        <p:nvSpPr>
          <p:cNvPr id="17" name="Shape 12"/>
          <p:cNvSpPr/>
          <p:nvPr/>
        </p:nvSpPr>
        <p:spPr>
          <a:xfrm>
            <a:off x="6217920" y="1463040"/>
            <a:ext cx="265176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7086600" y="1691640"/>
            <a:ext cx="731520" cy="73152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2904" y="1837944"/>
            <a:ext cx="438912" cy="438912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355080" y="256032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行政関係者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6400800" y="3017520"/>
            <a:ext cx="22860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市民サービスのデジタル化を推進したい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地域企業との連携で課題解決に取り組みたい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先進的なまちづくりの事例を学びたい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6576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475488"/>
            <a:ext cx="292608" cy="2926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36576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活動内容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548640" y="109728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31520" y="1325880"/>
            <a:ext cx="502920" cy="50292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676" y="1431036"/>
            <a:ext cx="292608" cy="292608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371600" y="12801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定期勉強会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371600" y="1645920"/>
            <a:ext cx="1645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月1回のAI活用勉強会。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初心者向けから実践編まで。</a:t>
            </a:r>
            <a:endParaRPr lang="en-US" sz="1100" dirty="0"/>
          </a:p>
        </p:txBody>
      </p:sp>
      <p:sp>
        <p:nvSpPr>
          <p:cNvPr id="11" name="Shape 7"/>
          <p:cNvSpPr/>
          <p:nvPr/>
        </p:nvSpPr>
        <p:spPr>
          <a:xfrm>
            <a:off x="3383280" y="109728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3566160" y="1325880"/>
            <a:ext cx="502920" cy="50292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1316" y="1431036"/>
            <a:ext cx="292608" cy="29260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206240" y="12801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成果物共有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4206240" y="1645920"/>
            <a:ext cx="1645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メンバーのAI活用事例や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テンプレートを共有・蓄積。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6217920" y="109728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6400800" y="1325880"/>
            <a:ext cx="502920" cy="50292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5956" y="1431036"/>
            <a:ext cx="292608" cy="29260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040880" y="12801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プロジェクト支援</a:t>
            </a:r>
            <a:endParaRPr lang="en-US" sz="1400" dirty="0"/>
          </a:p>
        </p:txBody>
      </p:sp>
      <p:sp>
        <p:nvSpPr>
          <p:cNvPr id="20" name="Text 14"/>
          <p:cNvSpPr/>
          <p:nvPr/>
        </p:nvSpPr>
        <p:spPr>
          <a:xfrm>
            <a:off x="7040880" y="1645920"/>
            <a:ext cx="1645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実際の業務課題に対して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AI導入を伴走サポート。</a:t>
            </a:r>
            <a:endParaRPr lang="en-US" sz="1100" dirty="0"/>
          </a:p>
        </p:txBody>
      </p:sp>
      <p:sp>
        <p:nvSpPr>
          <p:cNvPr id="21" name="Shape 15"/>
          <p:cNvSpPr/>
          <p:nvPr/>
        </p:nvSpPr>
        <p:spPr>
          <a:xfrm>
            <a:off x="548640" y="292608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731520" y="3154680"/>
            <a:ext cx="502920" cy="50292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676" y="3259836"/>
            <a:ext cx="292608" cy="292608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1371600" y="31089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オンライン交流</a:t>
            </a:r>
            <a:endParaRPr lang="en-US" sz="1400" dirty="0"/>
          </a:p>
        </p:txBody>
      </p:sp>
      <p:sp>
        <p:nvSpPr>
          <p:cNvPr id="25" name="Text 18"/>
          <p:cNvSpPr/>
          <p:nvPr/>
        </p:nvSpPr>
        <p:spPr>
          <a:xfrm>
            <a:off x="1371600" y="3474720"/>
            <a:ext cx="1645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チャットでの日常的な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情報交換・質問対応。</a:t>
            </a:r>
            <a:endParaRPr lang="en-US" sz="1100" dirty="0"/>
          </a:p>
        </p:txBody>
      </p:sp>
      <p:sp>
        <p:nvSpPr>
          <p:cNvPr id="26" name="Shape 19"/>
          <p:cNvSpPr/>
          <p:nvPr/>
        </p:nvSpPr>
        <p:spPr>
          <a:xfrm>
            <a:off x="3383280" y="292608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0"/>
          <p:cNvSpPr/>
          <p:nvPr/>
        </p:nvSpPr>
        <p:spPr>
          <a:xfrm>
            <a:off x="3566160" y="3154680"/>
            <a:ext cx="502920" cy="50292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28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71316" y="3259836"/>
            <a:ext cx="292608" cy="292608"/>
          </a:xfrm>
          <a:prstGeom prst="rect">
            <a:avLst/>
          </a:prstGeom>
        </p:spPr>
      </p:pic>
      <p:sp>
        <p:nvSpPr>
          <p:cNvPr id="29" name="Text 21"/>
          <p:cNvSpPr/>
          <p:nvPr/>
        </p:nvSpPr>
        <p:spPr>
          <a:xfrm>
            <a:off x="4206240" y="31089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外部講師招聘</a:t>
            </a:r>
            <a:endParaRPr lang="en-US" sz="1400" dirty="0"/>
          </a:p>
        </p:txBody>
      </p:sp>
      <p:sp>
        <p:nvSpPr>
          <p:cNvPr id="30" name="Text 22"/>
          <p:cNvSpPr/>
          <p:nvPr/>
        </p:nvSpPr>
        <p:spPr>
          <a:xfrm>
            <a:off x="4206240" y="3474720"/>
            <a:ext cx="1645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専門家によるセミナーや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ハンズオン講座の開催。</a:t>
            </a:r>
            <a:endParaRPr lang="en-US" sz="1100" dirty="0"/>
          </a:p>
        </p:txBody>
      </p:sp>
      <p:sp>
        <p:nvSpPr>
          <p:cNvPr id="31" name="Shape 23"/>
          <p:cNvSpPr/>
          <p:nvPr/>
        </p:nvSpPr>
        <p:spPr>
          <a:xfrm>
            <a:off x="6217920" y="2926080"/>
            <a:ext cx="265176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24"/>
          <p:cNvSpPr/>
          <p:nvPr/>
        </p:nvSpPr>
        <p:spPr>
          <a:xfrm>
            <a:off x="6400800" y="3154680"/>
            <a:ext cx="502920" cy="50292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33" name="Image 6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05956" y="3259836"/>
            <a:ext cx="292608" cy="292608"/>
          </a:xfrm>
          <a:prstGeom prst="rect">
            <a:avLst/>
          </a:prstGeom>
        </p:spPr>
      </p:pic>
      <p:sp>
        <p:nvSpPr>
          <p:cNvPr id="34" name="Text 25"/>
          <p:cNvSpPr/>
          <p:nvPr/>
        </p:nvSpPr>
        <p:spPr>
          <a:xfrm>
            <a:off x="7040880" y="310896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行政連携</a:t>
            </a:r>
            <a:endParaRPr lang="en-US" sz="1400" dirty="0"/>
          </a:p>
        </p:txBody>
      </p:sp>
      <p:sp>
        <p:nvSpPr>
          <p:cNvPr id="35" name="Text 26"/>
          <p:cNvSpPr/>
          <p:nvPr/>
        </p:nvSpPr>
        <p:spPr>
          <a:xfrm>
            <a:off x="7040880" y="3474720"/>
            <a:ext cx="1645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自治体との協働による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地域課題解決プロジェクト。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6576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475488"/>
            <a:ext cx="292608" cy="2926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36576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運営体制・プラットフォーム構成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548640" y="10972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737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コミュニケーション基盤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548640" y="1554480"/>
            <a:ext cx="4023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548640" y="1554480"/>
            <a:ext cx="54864" cy="914400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627632"/>
            <a:ext cx="1097280" cy="274320"/>
          </a:xfrm>
          <a:prstGeom prst="rect">
            <a:avLst/>
          </a:prstGeom>
          <a:solidFill>
            <a:srgbClr val="F7A3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920240" y="162763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LINE公式アカウント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116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参入障壁が低く、初期メンバー獲得に最適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48640" y="2651760"/>
            <a:ext cx="40233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48640" y="2651760"/>
            <a:ext cx="54864" cy="9144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724912"/>
            <a:ext cx="1097280" cy="274320"/>
          </a:xfrm>
          <a:prstGeom prst="rect">
            <a:avLst/>
          </a:prstGeom>
          <a:solidFill>
            <a:srgbClr val="0D7377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1920240" y="27249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Discord サーバー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1089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カテゴリ別チャンネル、Bot連携、成果物管理</a:t>
            </a:r>
            <a:endParaRPr lang="en-US" sz="1100" dirty="0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1720" y="2514600"/>
            <a:ext cx="228600" cy="22860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4937760" y="10972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737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インフラ構成</a:t>
            </a:r>
            <a:endParaRPr lang="en-US" sz="1500" dirty="0"/>
          </a:p>
        </p:txBody>
      </p:sp>
      <p:sp>
        <p:nvSpPr>
          <p:cNvPr id="19" name="Shape 15"/>
          <p:cNvSpPr/>
          <p:nvPr/>
        </p:nvSpPr>
        <p:spPr>
          <a:xfrm>
            <a:off x="4937760" y="1554480"/>
            <a:ext cx="36576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5120640" y="1664208"/>
            <a:ext cx="457200" cy="45720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0368" y="1773936"/>
            <a:ext cx="237744" cy="237744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5760720" y="160020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VPSサーバー</a:t>
            </a:r>
            <a:endParaRPr lang="en-US" sz="1300" dirty="0"/>
          </a:p>
        </p:txBody>
      </p:sp>
      <p:sp>
        <p:nvSpPr>
          <p:cNvPr id="23" name="Text 18"/>
          <p:cNvSpPr/>
          <p:nvPr/>
        </p:nvSpPr>
        <p:spPr>
          <a:xfrm>
            <a:off x="5760720" y="190195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AI実行環境・成果物ホスティング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4937760" y="2377440"/>
            <a:ext cx="36576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5120640" y="2487168"/>
            <a:ext cx="457200" cy="45720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0368" y="2596896"/>
            <a:ext cx="237744" cy="237744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760720" y="24231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成果物共有基盤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5760720" y="272491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テンプレート・ナレッジベース管理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4937760" y="3200400"/>
            <a:ext cx="36576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4"/>
          <p:cNvSpPr/>
          <p:nvPr/>
        </p:nvSpPr>
        <p:spPr>
          <a:xfrm>
            <a:off x="5120640" y="3310128"/>
            <a:ext cx="457200" cy="457200"/>
          </a:xfrm>
          <a:prstGeom prst="ellipse">
            <a:avLst/>
          </a:prstGeom>
          <a:solidFill>
            <a:srgbClr val="E6F4F4"/>
          </a:solidFill>
          <a:ln/>
        </p:spPr>
      </p:sp>
      <p:pic>
        <p:nvPicPr>
          <p:cNvPr id="31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0368" y="3419856"/>
            <a:ext cx="237744" cy="237744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5760720" y="324612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AI実行環境</a:t>
            </a:r>
            <a:endParaRPr lang="en-US" sz="1300" dirty="0"/>
          </a:p>
        </p:txBody>
      </p:sp>
      <p:sp>
        <p:nvSpPr>
          <p:cNvPr id="33" name="Text 26"/>
          <p:cNvSpPr/>
          <p:nvPr/>
        </p:nvSpPr>
        <p:spPr>
          <a:xfrm>
            <a:off x="5760720" y="35478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ChatGPT, Claude等のAPI連携基盤</a:t>
            </a:r>
            <a:endParaRPr lang="en-US" sz="1100" dirty="0"/>
          </a:p>
        </p:txBody>
      </p:sp>
      <p:sp>
        <p:nvSpPr>
          <p:cNvPr id="34" name="Shape 27"/>
          <p:cNvSpPr/>
          <p:nvPr/>
        </p:nvSpPr>
        <p:spPr>
          <a:xfrm>
            <a:off x="548640" y="4114800"/>
            <a:ext cx="8046720" cy="640080"/>
          </a:xfrm>
          <a:prstGeom prst="rect">
            <a:avLst/>
          </a:prstGeom>
          <a:solidFill>
            <a:srgbClr val="E6F4F4"/>
          </a:solidFill>
          <a:ln/>
        </p:spPr>
      </p:sp>
      <p:sp>
        <p:nvSpPr>
          <p:cNvPr id="35" name="Text 28"/>
          <p:cNvSpPr/>
          <p:nvPr/>
        </p:nvSpPr>
        <p:spPr>
          <a:xfrm>
            <a:off x="731520" y="41605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5C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運営: 丸尾紘輝（代表）  |  将来的にはコアメンバーによる分担運営体制を構築予定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6576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475488"/>
            <a:ext cx="292608" cy="2926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36576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ロードマップ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548640" y="2606040"/>
            <a:ext cx="8046720" cy="36576"/>
          </a:xfrm>
          <a:prstGeom prst="rect">
            <a:avLst/>
          </a:prstGeom>
          <a:solidFill>
            <a:srgbClr val="B2DFDF"/>
          </a:solidFill>
          <a:ln/>
        </p:spPr>
      </p:sp>
      <p:sp>
        <p:nvSpPr>
          <p:cNvPr id="7" name="Shape 4"/>
          <p:cNvSpPr/>
          <p:nvPr/>
        </p:nvSpPr>
        <p:spPr>
          <a:xfrm>
            <a:off x="1600200" y="2377440"/>
            <a:ext cx="502920" cy="502920"/>
          </a:xfrm>
          <a:prstGeom prst="ellipse">
            <a:avLst/>
          </a:prstGeom>
          <a:solidFill>
            <a:srgbClr val="F7A325"/>
          </a:solidFill>
          <a:ln/>
        </p:spPr>
      </p:sp>
      <p:sp>
        <p:nvSpPr>
          <p:cNvPr id="8" name="Text 5"/>
          <p:cNvSpPr/>
          <p:nvPr/>
        </p:nvSpPr>
        <p:spPr>
          <a:xfrm>
            <a:off x="1600200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914400" y="1143000"/>
            <a:ext cx="1828800" cy="274320"/>
          </a:xfrm>
          <a:prstGeom prst="rect">
            <a:avLst/>
          </a:prstGeom>
          <a:solidFill>
            <a:srgbClr val="F7A32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31520" y="14630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立ち上げ期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731520" y="17830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2026年 Q2-Q3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48640" y="30175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48640" y="3017520"/>
            <a:ext cx="2651760" cy="36576"/>
          </a:xfrm>
          <a:prstGeom prst="rect">
            <a:avLst/>
          </a:prstGeom>
          <a:solidFill>
            <a:srgbClr val="F7A325"/>
          </a:solidFill>
          <a:ln/>
        </p:spPr>
      </p:sp>
      <p:sp>
        <p:nvSpPr>
          <p:cNvPr id="14" name="Text 11"/>
          <p:cNvSpPr/>
          <p:nvPr/>
        </p:nvSpPr>
        <p:spPr>
          <a:xfrm>
            <a:off x="685800" y="320040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LINE公式アカウント開設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初回勉強会の開催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コアメンバー10名獲得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AI活用事例の収集開始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434840" y="2377440"/>
            <a:ext cx="502920" cy="502920"/>
          </a:xfrm>
          <a:prstGeom prst="ellipse">
            <a:avLst/>
          </a:prstGeom>
          <a:solidFill>
            <a:srgbClr val="14A3A8"/>
          </a:solidFill>
          <a:ln/>
        </p:spPr>
      </p:sp>
      <p:sp>
        <p:nvSpPr>
          <p:cNvPr id="16" name="Text 13"/>
          <p:cNvSpPr/>
          <p:nvPr/>
        </p:nvSpPr>
        <p:spPr>
          <a:xfrm>
            <a:off x="4434840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3749040" y="1143000"/>
            <a:ext cx="1828800" cy="274320"/>
          </a:xfrm>
          <a:prstGeom prst="rect">
            <a:avLst/>
          </a:prstGeom>
          <a:solidFill>
            <a:srgbClr val="14A3A8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3566160" y="14630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成長期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3566160" y="17830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2026年 Q4-2027年 Q1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3383280" y="30175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383280" y="3017520"/>
            <a:ext cx="2651760" cy="36576"/>
          </a:xfrm>
          <a:prstGeom prst="rect">
            <a:avLst/>
          </a:prstGeom>
          <a:solidFill>
            <a:srgbClr val="14A3A8"/>
          </a:solidFill>
          <a:ln/>
        </p:spPr>
      </p:sp>
      <p:sp>
        <p:nvSpPr>
          <p:cNvPr id="22" name="Text 19"/>
          <p:cNvSpPr/>
          <p:nvPr/>
        </p:nvSpPr>
        <p:spPr>
          <a:xfrm>
            <a:off x="3520440" y="320040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Discord移行・運用開始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月例勉強会の定着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VPSサーバー構築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成果物共有基盤の整備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7269480" y="237744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24" name="Text 21"/>
          <p:cNvSpPr/>
          <p:nvPr/>
        </p:nvSpPr>
        <p:spPr>
          <a:xfrm>
            <a:off x="7269480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6583680" y="1143000"/>
            <a:ext cx="1828800" cy="274320"/>
          </a:xfrm>
          <a:prstGeom prst="rect">
            <a:avLst/>
          </a:prstGeom>
          <a:solidFill>
            <a:srgbClr val="0D7377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6400800" y="14630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拡大期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6400800" y="17830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2027年 Q2以降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6217920" y="30175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6217920" y="3017520"/>
            <a:ext cx="2651760" cy="36576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0" name="Text 27"/>
          <p:cNvSpPr/>
          <p:nvPr/>
        </p:nvSpPr>
        <p:spPr>
          <a:xfrm>
            <a:off x="6355080" y="320040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メンバー50名達成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行政連携プロジェクト始動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外部講師による講座開始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地域AIモデル事例の発信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365760"/>
            <a:ext cx="502920" cy="502920"/>
          </a:xfrm>
          <a:prstGeom prst="ellipse">
            <a:avLst/>
          </a:prstGeom>
          <a:solidFill>
            <a:srgbClr val="0D7377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475488"/>
            <a:ext cx="292608" cy="2926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188720" y="36576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参加方法・お問い合わせ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548640" y="11887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1508760" y="1371600"/>
            <a:ext cx="640080" cy="640080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8" name="Text 5"/>
          <p:cNvSpPr/>
          <p:nvPr/>
        </p:nvSpPr>
        <p:spPr>
          <a:xfrm>
            <a:off x="1508760" y="13716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731520" y="21031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お問い合わせ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731520" y="242316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下記メールアドレスまたは</a:t>
            </a:r>
            <a:endParaRPr lang="en-US" sz="11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LINE公式アカウントから連絡</a:t>
            </a:r>
            <a:endParaRPr lang="en-US" sz="11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7832" y="1874520"/>
            <a:ext cx="320040" cy="32004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3383280" y="11887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343400" y="1371600"/>
            <a:ext cx="640080" cy="640080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14" name="Text 10"/>
          <p:cNvSpPr/>
          <p:nvPr/>
        </p:nvSpPr>
        <p:spPr>
          <a:xfrm>
            <a:off x="4343400" y="13716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1"/>
          <p:cNvSpPr/>
          <p:nvPr/>
        </p:nvSpPr>
        <p:spPr>
          <a:xfrm>
            <a:off x="3566160" y="21031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オリエンテーション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3566160" y="242316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コミュニティの概要説明と</a:t>
            </a:r>
            <a:endParaRPr lang="en-US" sz="11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参加目的のヒアリング</a:t>
            </a:r>
            <a:endParaRPr lang="en-US" sz="1100" dirty="0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2472" y="1874520"/>
            <a:ext cx="320040" cy="320040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6217920" y="1188720"/>
            <a:ext cx="265176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7178040" y="1371600"/>
            <a:ext cx="640080" cy="640080"/>
          </a:xfrm>
          <a:prstGeom prst="ellipse">
            <a:avLst/>
          </a:prstGeom>
          <a:solidFill>
            <a:srgbClr val="0D7377"/>
          </a:solidFill>
          <a:ln/>
        </p:spPr>
      </p:sp>
      <p:sp>
        <p:nvSpPr>
          <p:cNvPr id="20" name="Text 15"/>
          <p:cNvSpPr/>
          <p:nvPr/>
        </p:nvSpPr>
        <p:spPr>
          <a:xfrm>
            <a:off x="7178040" y="13716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200" dirty="0"/>
          </a:p>
        </p:txBody>
      </p:sp>
      <p:sp>
        <p:nvSpPr>
          <p:cNvPr id="21" name="Text 16"/>
          <p:cNvSpPr/>
          <p:nvPr/>
        </p:nvSpPr>
        <p:spPr>
          <a:xfrm>
            <a:off x="6400800" y="21031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23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参加開始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6400800" y="242316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コミュニティに参加し</a:t>
            </a:r>
            <a:endParaRPr lang="en-US" sz="11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活動をスタート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548640" y="3200400"/>
            <a:ext cx="8046720" cy="1371600"/>
          </a:xfrm>
          <a:prstGeom prst="rect">
            <a:avLst/>
          </a:prstGeom>
          <a:solidFill>
            <a:srgbClr val="1A2332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19"/>
          <p:cNvSpPr/>
          <p:nvPr/>
        </p:nvSpPr>
        <p:spPr>
          <a:xfrm>
            <a:off x="914400" y="33375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7A32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お問い合わせ先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914400" y="37033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2D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メール: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hiroki.maruo@chuuen-gaikou.jp</a:t>
            </a:r>
            <a:endParaRPr lang="en-US" sz="1400" dirty="0"/>
          </a:p>
        </p:txBody>
      </p:sp>
      <p:sp>
        <p:nvSpPr>
          <p:cNvPr id="26" name="Text 21"/>
          <p:cNvSpPr/>
          <p:nvPr/>
        </p:nvSpPr>
        <p:spPr>
          <a:xfrm>
            <a:off x="914400" y="40233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2DF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担当: </a:t>
            </a:r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丸尾紘輝</a:t>
            </a:r>
            <a:endParaRPr lang="en-US" sz="1400" dirty="0"/>
          </a:p>
        </p:txBody>
      </p:sp>
      <p:sp>
        <p:nvSpPr>
          <p:cNvPr id="27" name="Text 22"/>
          <p:cNvSpPr/>
          <p:nvPr/>
        </p:nvSpPr>
        <p:spPr>
          <a:xfrm>
            <a:off x="914400" y="434340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参加費: 無料（一部有料イベントあり）  |  場所: オンライン + 袋井市内での対面開催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ふくろいAIみらいラボ 紹介・ロードマップ</dc:title>
  <dc:subject>PptxGenJS Presentation</dc:subject>
  <dc:creator>まるお</dc:creator>
  <cp:lastModifiedBy>まるお</cp:lastModifiedBy>
  <cp:revision>1</cp:revision>
  <dcterms:created xsi:type="dcterms:W3CDTF">2026-03-18T09:12:22Z</dcterms:created>
  <dcterms:modified xsi:type="dcterms:W3CDTF">2026-03-18T09:12:22Z</dcterms:modified>
</cp:coreProperties>
</file>