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image" Target="../media/image-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B3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334D63">
              <a:alpha val="5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457200"/>
            <a:ext cx="2560320" cy="2560320"/>
          </a:xfrm>
          <a:prstGeom prst="ellipse">
            <a:avLst/>
          </a:prstGeom>
          <a:solidFill>
            <a:srgbClr val="2E4558">
              <a:alpha val="60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548640"/>
            <a:ext cx="64008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37160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ふくろいAIラボ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731520" y="246888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共同創業のご提案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731520" y="320040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AIで作業を効率化して時間を作り、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より多くのことに取り組めるようにする。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731520" y="411480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8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静岡県袋井市発  AI活用コミュニティ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31520" y="44805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E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2026.03.20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B3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2286000"/>
            <a:ext cx="3657600" cy="3657600"/>
          </a:xfrm>
          <a:prstGeom prst="ellipse">
            <a:avLst/>
          </a:prstGeom>
          <a:solidFill>
            <a:srgbClr val="334D63">
              <a:alpha val="5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772400" y="3200400"/>
            <a:ext cx="2743200" cy="2743200"/>
          </a:xfrm>
          <a:prstGeom prst="ellipse">
            <a:avLst/>
          </a:prstGeom>
          <a:solidFill>
            <a:srgbClr val="2E4558">
              <a:alpha val="60000"/>
            </a:srgbClr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54864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18872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ふくろいAIラボ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731520" y="210312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一緒に、袋井から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AI事業を立ち上げませんか？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731520" y="32004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7A8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31520" y="35661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今日の感想・質問をお聞かせください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31520" y="393192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具体的な役割分担のすり合わせ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31520" y="42976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まずは一緒に1つ活動してみる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731520" y="4709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A8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丸尾紘輝（まるお）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B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502920" cy="502920"/>
          </a:xfrm>
          <a:prstGeom prst="ellipse">
            <a:avLst/>
          </a:prstGeom>
          <a:solidFill>
            <a:srgbClr val="1A8A7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274320" cy="274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2743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自己紹介  丸尾紘輝（まるお）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051560"/>
            <a:ext cx="53035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51560"/>
            <a:ext cx="54864" cy="77724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234440"/>
            <a:ext cx="365760" cy="3657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188720" y="1097280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8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ゲーム業界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1188720" y="143560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デバッグ→3ヶ月でプランナー→1年でディレクター→正社員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457200" y="1965960"/>
            <a:ext cx="53035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7"/>
          <p:cNvSpPr/>
          <p:nvPr/>
        </p:nvSpPr>
        <p:spPr>
          <a:xfrm>
            <a:off x="457200" y="1965960"/>
            <a:ext cx="54864" cy="77724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148840"/>
            <a:ext cx="365760" cy="36576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188720" y="2011680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8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フリーランス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1188720" y="235000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大手音楽事務所アーティストIPゲームのメインプランナー</a:t>
            </a:r>
            <a:endParaRPr lang="en-US" sz="1100" dirty="0"/>
          </a:p>
        </p:txBody>
      </p:sp>
      <p:sp>
        <p:nvSpPr>
          <p:cNvPr id="15" name="Shape 10"/>
          <p:cNvSpPr/>
          <p:nvPr/>
        </p:nvSpPr>
        <p:spPr>
          <a:xfrm>
            <a:off x="457200" y="2880360"/>
            <a:ext cx="53035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1"/>
          <p:cNvSpPr/>
          <p:nvPr/>
        </p:nvSpPr>
        <p:spPr>
          <a:xfrm>
            <a:off x="457200" y="2880360"/>
            <a:ext cx="54864" cy="77724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063240"/>
            <a:ext cx="365760" cy="36576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188720" y="2926080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8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建設業（中遠外構）</a:t>
            </a:r>
            <a:endParaRPr lang="en-US" sz="1300" dirty="0"/>
          </a:p>
        </p:txBody>
      </p:sp>
      <p:sp>
        <p:nvSpPr>
          <p:cNvPr id="19" name="Text 13"/>
          <p:cNvSpPr/>
          <p:nvPr/>
        </p:nvSpPr>
        <p:spPr>
          <a:xfrm>
            <a:off x="1188720" y="326440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toC販路開拓、全国デザインコンテスト銀賞×2回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457200" y="3794760"/>
            <a:ext cx="530352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1" name="Shape 15"/>
          <p:cNvSpPr/>
          <p:nvPr/>
        </p:nvSpPr>
        <p:spPr>
          <a:xfrm>
            <a:off x="457200" y="3794760"/>
            <a:ext cx="54864" cy="77724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3977640"/>
            <a:ext cx="365760" cy="36576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1188720" y="3840480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8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映像制作</a:t>
            </a:r>
            <a:endParaRPr lang="en-US" sz="1300" dirty="0"/>
          </a:p>
        </p:txBody>
      </p:sp>
      <p:sp>
        <p:nvSpPr>
          <p:cNvPr id="24" name="Text 17"/>
          <p:cNvSpPr/>
          <p:nvPr/>
        </p:nvSpPr>
        <p:spPr>
          <a:xfrm>
            <a:off x="1188720" y="417880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AD→コンペ通過→大手日用品メーカーの動画制作受注</a:t>
            </a:r>
            <a:endParaRPr lang="en-US" sz="1100" dirty="0"/>
          </a:p>
        </p:txBody>
      </p:sp>
      <p:sp>
        <p:nvSpPr>
          <p:cNvPr id="25" name="Shape 18"/>
          <p:cNvSpPr/>
          <p:nvPr/>
        </p:nvSpPr>
        <p:spPr>
          <a:xfrm>
            <a:off x="6035040" y="1051560"/>
            <a:ext cx="2834640" cy="3520440"/>
          </a:xfrm>
          <a:prstGeom prst="rect">
            <a:avLst/>
          </a:prstGeom>
          <a:solidFill>
            <a:srgbClr val="2B3A4E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2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0880" y="1280160"/>
            <a:ext cx="502920" cy="502920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309360" y="187452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企画哲学</a:t>
            </a:r>
            <a:endParaRPr lang="en-US" sz="1600" dirty="0"/>
          </a:p>
        </p:txBody>
      </p:sp>
      <p:sp>
        <p:nvSpPr>
          <p:cNvPr id="28" name="Text 20"/>
          <p:cNvSpPr/>
          <p:nvPr/>
        </p:nvSpPr>
        <p:spPr>
          <a:xfrm>
            <a:off x="6400800" y="23774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1800" dirty="0"/>
          </a:p>
        </p:txBody>
      </p:sp>
      <p:sp>
        <p:nvSpPr>
          <p:cNvPr id="29" name="Text 21"/>
          <p:cNvSpPr/>
          <p:nvPr/>
        </p:nvSpPr>
        <p:spPr>
          <a:xfrm>
            <a:off x="6812280" y="23774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よいところを考える</a:t>
            </a:r>
            <a:endParaRPr lang="en-US" sz="1300" dirty="0"/>
          </a:p>
        </p:txBody>
      </p:sp>
      <p:sp>
        <p:nvSpPr>
          <p:cNvPr id="30" name="Text 22"/>
          <p:cNvSpPr/>
          <p:nvPr/>
        </p:nvSpPr>
        <p:spPr>
          <a:xfrm>
            <a:off x="6400800" y="28803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1800" dirty="0"/>
          </a:p>
        </p:txBody>
      </p:sp>
      <p:sp>
        <p:nvSpPr>
          <p:cNvPr id="31" name="Text 23"/>
          <p:cNvSpPr/>
          <p:nvPr/>
        </p:nvSpPr>
        <p:spPr>
          <a:xfrm>
            <a:off x="6812280" y="28803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言語化する</a:t>
            </a:r>
            <a:endParaRPr lang="en-US" sz="1300" dirty="0"/>
          </a:p>
        </p:txBody>
      </p:sp>
      <p:sp>
        <p:nvSpPr>
          <p:cNvPr id="32" name="Text 24"/>
          <p:cNvSpPr/>
          <p:nvPr/>
        </p:nvSpPr>
        <p:spPr>
          <a:xfrm>
            <a:off x="6400800" y="33832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1800" dirty="0"/>
          </a:p>
        </p:txBody>
      </p:sp>
      <p:sp>
        <p:nvSpPr>
          <p:cNvPr id="33" name="Text 25"/>
          <p:cNvSpPr/>
          <p:nvPr/>
        </p:nvSpPr>
        <p:spPr>
          <a:xfrm>
            <a:off x="6812280" y="338328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理解する</a:t>
            </a:r>
            <a:endParaRPr lang="en-US" sz="1300" dirty="0"/>
          </a:p>
        </p:txBody>
      </p:sp>
      <p:sp>
        <p:nvSpPr>
          <p:cNvPr id="34" name="Text 26"/>
          <p:cNvSpPr/>
          <p:nvPr/>
        </p:nvSpPr>
        <p:spPr>
          <a:xfrm>
            <a:off x="6400800" y="38862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1800" dirty="0"/>
          </a:p>
        </p:txBody>
      </p:sp>
      <p:sp>
        <p:nvSpPr>
          <p:cNvPr id="35" name="Text 27"/>
          <p:cNvSpPr/>
          <p:nvPr/>
        </p:nvSpPr>
        <p:spPr>
          <a:xfrm>
            <a:off x="6812280" y="38862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落とし込む</a:t>
            </a:r>
            <a:endParaRPr lang="en-US" sz="1300" dirty="0"/>
          </a:p>
        </p:txBody>
      </p:sp>
      <p:sp>
        <p:nvSpPr>
          <p:cNvPr id="36" name="Text 28"/>
          <p:cNvSpPr/>
          <p:nvPr/>
        </p:nvSpPr>
        <p:spPr>
          <a:xfrm>
            <a:off x="6309360" y="41148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7A8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業種を横断する企画メソッド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B3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65760"/>
            <a:ext cx="502920" cy="502920"/>
          </a:xfrm>
          <a:prstGeom prst="ellipse">
            <a:avLst/>
          </a:prstGeom>
          <a:solidFill>
            <a:srgbClr val="EBA028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3657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地方の中小企業が、AIに取り残されている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457200" y="1188720"/>
            <a:ext cx="2743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EBA0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87%</a:t>
            </a:r>
            <a:endParaRPr lang="en-US" sz="6400" dirty="0"/>
          </a:p>
        </p:txBody>
      </p:sp>
      <p:sp>
        <p:nvSpPr>
          <p:cNvPr id="7" name="Text 4"/>
          <p:cNvSpPr/>
          <p:nvPr/>
        </p:nvSpPr>
        <p:spPr>
          <a:xfrm>
            <a:off x="457200" y="219456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の中小企業がAI未導入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2514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A7E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※総務省 令和6年通信利用動向調査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3657600" y="1188720"/>
            <a:ext cx="5029200" cy="731520"/>
          </a:xfrm>
          <a:prstGeom prst="rect">
            <a:avLst/>
          </a:prstGeom>
          <a:solidFill>
            <a:srgbClr val="364B5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657600" y="1188720"/>
            <a:ext cx="54864" cy="731520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11" name="Text 8"/>
          <p:cNvSpPr/>
          <p:nvPr/>
        </p:nvSpPr>
        <p:spPr>
          <a:xfrm>
            <a:off x="3931920" y="1234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情報が届かない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3931920" y="15544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8AA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AIの活用法を知る機会がない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3657600" y="2057400"/>
            <a:ext cx="5029200" cy="731520"/>
          </a:xfrm>
          <a:prstGeom prst="rect">
            <a:avLst/>
          </a:prstGeom>
          <a:solidFill>
            <a:srgbClr val="364B5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3657600" y="2057400"/>
            <a:ext cx="54864" cy="731520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15" name="Text 12"/>
          <p:cNvSpPr/>
          <p:nvPr/>
        </p:nvSpPr>
        <p:spPr>
          <a:xfrm>
            <a:off x="3931920" y="21031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相談相手がいない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3931920" y="2423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8AA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何から始めればいいかわからない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3657600" y="2926080"/>
            <a:ext cx="5029200" cy="731520"/>
          </a:xfrm>
          <a:prstGeom prst="rect">
            <a:avLst/>
          </a:prstGeom>
          <a:solidFill>
            <a:srgbClr val="364B5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3657600" y="2926080"/>
            <a:ext cx="54864" cy="731520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19" name="Text 16"/>
          <p:cNvSpPr/>
          <p:nvPr/>
        </p:nvSpPr>
        <p:spPr>
          <a:xfrm>
            <a:off x="3931920" y="29718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コストが見えない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3931920" y="32918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8AA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投資対効果が判断できない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3657600" y="3794760"/>
            <a:ext cx="5029200" cy="731520"/>
          </a:xfrm>
          <a:prstGeom prst="rect">
            <a:avLst/>
          </a:prstGeom>
          <a:solidFill>
            <a:srgbClr val="364B5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3657600" y="3794760"/>
            <a:ext cx="54864" cy="731520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23" name="Text 20"/>
          <p:cNvSpPr/>
          <p:nvPr/>
        </p:nvSpPr>
        <p:spPr>
          <a:xfrm>
            <a:off x="3931920" y="38404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人材がいない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3931920" y="41605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8AA0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社内にITリテラシーのある人がいない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 身近に「AIのことを聞ける場所」が必要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B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502920" cy="502920"/>
          </a:xfrm>
          <a:prstGeom prst="ellipse">
            <a:avLst/>
          </a:prstGeom>
          <a:solidFill>
            <a:srgbClr val="1A8A7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274320" cy="274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2743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ビジョン：ふくろいAIラボが目指すもの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640080" y="123444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8A7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640080" y="18288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AIで効率化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640080" y="228600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日常業務の自動化で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時間とコストを削減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017520" y="18288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A8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0" name="Shape 7"/>
          <p:cNvSpPr/>
          <p:nvPr/>
        </p:nvSpPr>
        <p:spPr>
          <a:xfrm>
            <a:off x="3383280" y="109728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3566160" y="123444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EBA0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200" dirty="0"/>
          </a:p>
        </p:txBody>
      </p:sp>
      <p:sp>
        <p:nvSpPr>
          <p:cNvPr id="12" name="Text 9"/>
          <p:cNvSpPr/>
          <p:nvPr/>
        </p:nvSpPr>
        <p:spPr>
          <a:xfrm>
            <a:off x="3566160" y="18288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時間を作る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3566160" y="228600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空いた時間で新しい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ことに挑戦できる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5943600" y="182880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A8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5" name="Shape 12"/>
          <p:cNvSpPr/>
          <p:nvPr/>
        </p:nvSpPr>
        <p:spPr>
          <a:xfrm>
            <a:off x="6309360" y="1097280"/>
            <a:ext cx="256032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6492240" y="123444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8A7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200" dirty="0"/>
          </a:p>
        </p:txBody>
      </p:sp>
      <p:sp>
        <p:nvSpPr>
          <p:cNvPr id="17" name="Text 14"/>
          <p:cNvSpPr/>
          <p:nvPr/>
        </p:nvSpPr>
        <p:spPr>
          <a:xfrm>
            <a:off x="6492240" y="18288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稼ぐ力をつける</a:t>
            </a:r>
            <a:endParaRPr lang="en-US" sz="1800" dirty="0"/>
          </a:p>
        </p:txBody>
      </p:sp>
      <p:sp>
        <p:nvSpPr>
          <p:cNvPr id="18" name="Text 15"/>
          <p:cNvSpPr/>
          <p:nvPr/>
        </p:nvSpPr>
        <p:spPr>
          <a:xfrm>
            <a:off x="6492240" y="228600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AI活用で新たな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収益の柱を作る</a:t>
            </a:r>
            <a:endParaRPr lang="en-US" sz="1200" dirty="0"/>
          </a:p>
        </p:txBody>
      </p:sp>
      <p:sp>
        <p:nvSpPr>
          <p:cNvPr id="19" name="Shape 16"/>
          <p:cNvSpPr/>
          <p:nvPr/>
        </p:nvSpPr>
        <p:spPr>
          <a:xfrm>
            <a:off x="457200" y="3749040"/>
            <a:ext cx="8229600" cy="1005840"/>
          </a:xfrm>
          <a:prstGeom prst="rect">
            <a:avLst/>
          </a:prstGeom>
          <a:solidFill>
            <a:srgbClr val="2B3A4E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731520" y="379476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ボランティアではない。しっかり稼ぎながら、地域に貢献する。</a:t>
            </a:r>
            <a:endParaRPr lang="en-US" sz="1700" dirty="0"/>
          </a:p>
        </p:txBody>
      </p:sp>
      <p:sp>
        <p:nvSpPr>
          <p:cNvPr id="21" name="Text 18"/>
          <p:cNvSpPr/>
          <p:nvPr/>
        </p:nvSpPr>
        <p:spPr>
          <a:xfrm>
            <a:off x="731520" y="425196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「AIを学ぶだけ」のコミュニティではなく、実際にサービスを作り、収益を生み出す事業体として活動します。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B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502920" cy="502920"/>
          </a:xfrm>
          <a:prstGeom prst="ellipse">
            <a:avLst/>
          </a:prstGeom>
          <a:solidFill>
            <a:srgbClr val="1A8A7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274320" cy="274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2743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すでに動いているもの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109728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構想段階ではありません。プロダクトはすでに稼働中です。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457200" y="1280160"/>
            <a:ext cx="40233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457200" y="1280160"/>
            <a:ext cx="54864" cy="146304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50876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280160" y="1417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LINE Bot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1280160" y="182880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毎朝8時自動配信（天気・防災・ニュース・市役所情報）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リアルタイム警報通知</a:t>
            </a:r>
            <a:endParaRPr lang="en-US" sz="1100" dirty="0"/>
          </a:p>
        </p:txBody>
      </p:sp>
      <p:sp>
        <p:nvSpPr>
          <p:cNvPr id="11" name="Shape 7"/>
          <p:cNvSpPr/>
          <p:nvPr/>
        </p:nvSpPr>
        <p:spPr>
          <a:xfrm>
            <a:off x="4754880" y="1280160"/>
            <a:ext cx="40233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754880" y="1280160"/>
            <a:ext cx="54864" cy="146304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50876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577840" y="1417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口コミ生成サービス</a:t>
            </a:r>
            <a:endParaRPr lang="en-US" sz="1500" dirty="0"/>
          </a:p>
        </p:txBody>
      </p:sp>
      <p:sp>
        <p:nvSpPr>
          <p:cNvPr id="15" name="Text 10"/>
          <p:cNvSpPr/>
          <p:nvPr/>
        </p:nvSpPr>
        <p:spPr>
          <a:xfrm>
            <a:off x="5577840" y="182880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Figma Make + Supabase + Stripe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SaaS型で月額課金モデル構築済み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457200" y="3017520"/>
            <a:ext cx="40233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457200" y="3017520"/>
            <a:ext cx="54864" cy="146304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246120"/>
            <a:ext cx="411480" cy="41148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280160" y="31546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自社サーバー（Ubuntu）</a:t>
            </a:r>
            <a:endParaRPr lang="en-US" sz="1500" dirty="0"/>
          </a:p>
        </p:txBody>
      </p:sp>
      <p:sp>
        <p:nvSpPr>
          <p:cNvPr id="20" name="Text 14"/>
          <p:cNvSpPr/>
          <p:nvPr/>
        </p:nvSpPr>
        <p:spPr>
          <a:xfrm>
            <a:off x="1280160" y="356616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CHUWI物理サーバー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 Assistant・各種Webサイト稼働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4754880" y="3017520"/>
            <a:ext cx="40233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4754880" y="3017520"/>
            <a:ext cx="54864" cy="146304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2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3246120"/>
            <a:ext cx="411480" cy="411480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577840" y="31546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ポータルサイト</a:t>
            </a:r>
            <a:endParaRPr lang="en-US" sz="1500" dirty="0"/>
          </a:p>
        </p:txBody>
      </p:sp>
      <p:sp>
        <p:nvSpPr>
          <p:cNvPr id="25" name="Text 18"/>
          <p:cNvSpPr/>
          <p:nvPr/>
        </p:nvSpPr>
        <p:spPr>
          <a:xfrm>
            <a:off x="5577840" y="356616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レポートビューワー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サーバーモニター等の管理ツール</a:t>
            </a:r>
            <a:endParaRPr lang="en-US" sz="1100" dirty="0"/>
          </a:p>
        </p:txBody>
      </p:sp>
      <p:sp>
        <p:nvSpPr>
          <p:cNvPr id="26" name="Shape 19"/>
          <p:cNvSpPr/>
          <p:nvPr/>
        </p:nvSpPr>
        <p:spPr>
          <a:xfrm>
            <a:off x="457200" y="4617720"/>
            <a:ext cx="8321040" cy="365760"/>
          </a:xfrm>
          <a:prstGeom prst="rect">
            <a:avLst/>
          </a:prstGeom>
          <a:solidFill>
            <a:srgbClr val="D4EDDA"/>
          </a:solidFill>
          <a:ln/>
        </p:spPr>
      </p:sp>
      <p:sp>
        <p:nvSpPr>
          <p:cNvPr id="27" name="Text 20"/>
          <p:cNvSpPr/>
          <p:nvPr/>
        </p:nvSpPr>
        <p:spPr>
          <a:xfrm>
            <a:off x="731520" y="46177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7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SK補助金 申請中（上限100万円） — 採択されれば活動資金として活用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B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502920" cy="502920"/>
          </a:xfrm>
          <a:prstGeom prst="ellipse">
            <a:avLst/>
          </a:prstGeom>
          <a:solidFill>
            <a:srgbClr val="1A8A7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274320" cy="274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27432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収益モデル：5つの柱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6400800" y="228600"/>
            <a:ext cx="2468880" cy="594360"/>
          </a:xfrm>
          <a:prstGeom prst="rect">
            <a:avLst/>
          </a:prstGeom>
          <a:solidFill>
            <a:srgbClr val="2B3A4E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6492240" y="22860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月商目標 </a:t>
            </a:r>
            <a:pPr algn="ctr" indent="0" marL="0">
              <a:buNone/>
            </a:pPr>
            <a:r>
              <a:rPr lang="en-US" sz="18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100万円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457200" y="1005840"/>
            <a:ext cx="8321040" cy="62179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457200" y="1005840"/>
            <a:ext cx="7680960" cy="621792"/>
          </a:xfrm>
          <a:prstGeom prst="rect">
            <a:avLst/>
          </a:prstGeom>
          <a:solidFill>
            <a:srgbClr val="1A8A7D">
              <a:alpha val="85000"/>
            </a:srgbClr>
          </a:solidFill>
          <a:ln/>
        </p:spPr>
      </p:sp>
      <p:sp>
        <p:nvSpPr>
          <p:cNvPr id="9" name="Shape 6"/>
          <p:cNvSpPr/>
          <p:nvPr/>
        </p:nvSpPr>
        <p:spPr>
          <a:xfrm>
            <a:off x="457200" y="1005840"/>
            <a:ext cx="54864" cy="621792"/>
          </a:xfrm>
          <a:prstGeom prst="rect">
            <a:avLst/>
          </a:prstGeom>
          <a:solidFill>
            <a:srgbClr val="1A8A7D"/>
          </a:solidFill>
          <a:ln/>
        </p:spPr>
      </p:sp>
      <p:sp>
        <p:nvSpPr>
          <p:cNvPr id="10" name="Text 7"/>
          <p:cNvSpPr/>
          <p:nvPr/>
        </p:nvSpPr>
        <p:spPr>
          <a:xfrm>
            <a:off x="685800" y="100584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AIコンサルティング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685800" y="13258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地域中小企業のAI化支援（月2〜3社）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7132320" y="1005840"/>
            <a:ext cx="1463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A8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月40万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457200" y="1700784"/>
            <a:ext cx="8321040" cy="62179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57200" y="1700784"/>
            <a:ext cx="4846320" cy="621792"/>
          </a:xfrm>
          <a:prstGeom prst="rect">
            <a:avLst/>
          </a:prstGeom>
          <a:solidFill>
            <a:srgbClr val="1FA08F">
              <a:alpha val="85000"/>
            </a:srgbClr>
          </a:solidFill>
          <a:ln/>
        </p:spPr>
      </p:sp>
      <p:sp>
        <p:nvSpPr>
          <p:cNvPr id="15" name="Shape 12"/>
          <p:cNvSpPr/>
          <p:nvPr/>
        </p:nvSpPr>
        <p:spPr>
          <a:xfrm>
            <a:off x="457200" y="1700784"/>
            <a:ext cx="54864" cy="621792"/>
          </a:xfrm>
          <a:prstGeom prst="rect">
            <a:avLst/>
          </a:prstGeom>
          <a:solidFill>
            <a:srgbClr val="1FA08F"/>
          </a:solidFill>
          <a:ln/>
        </p:spPr>
      </p:sp>
      <p:sp>
        <p:nvSpPr>
          <p:cNvPr id="16" name="Text 13"/>
          <p:cNvSpPr/>
          <p:nvPr/>
        </p:nvSpPr>
        <p:spPr>
          <a:xfrm>
            <a:off x="685800" y="170078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口コミ生成SaaS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685800" y="2020824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月額5,000〜10,000円 × 30〜50店舗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7132320" y="1700784"/>
            <a:ext cx="1463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FA0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月25万</a:t>
            </a:r>
            <a:endParaRPr lang="en-US" sz="1600" dirty="0"/>
          </a:p>
        </p:txBody>
      </p:sp>
      <p:sp>
        <p:nvSpPr>
          <p:cNvPr id="19" name="Shape 16"/>
          <p:cNvSpPr/>
          <p:nvPr/>
        </p:nvSpPr>
        <p:spPr>
          <a:xfrm>
            <a:off x="457200" y="2395728"/>
            <a:ext cx="8321040" cy="62179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57200" y="2395728"/>
            <a:ext cx="3840480" cy="621792"/>
          </a:xfrm>
          <a:prstGeom prst="rect">
            <a:avLst/>
          </a:prstGeom>
          <a:solidFill>
            <a:srgbClr val="24B09E">
              <a:alpha val="85000"/>
            </a:srgbClr>
          </a:solidFill>
          <a:ln/>
        </p:spPr>
      </p:sp>
      <p:sp>
        <p:nvSpPr>
          <p:cNvPr id="21" name="Shape 18"/>
          <p:cNvSpPr/>
          <p:nvPr/>
        </p:nvSpPr>
        <p:spPr>
          <a:xfrm>
            <a:off x="457200" y="2395728"/>
            <a:ext cx="54864" cy="621792"/>
          </a:xfrm>
          <a:prstGeom prst="rect">
            <a:avLst/>
          </a:prstGeom>
          <a:solidFill>
            <a:srgbClr val="24B09E"/>
          </a:solidFill>
          <a:ln/>
        </p:spPr>
      </p:sp>
      <p:sp>
        <p:nvSpPr>
          <p:cNvPr id="22" name="Text 19"/>
          <p:cNvSpPr/>
          <p:nvPr/>
        </p:nvSpPr>
        <p:spPr>
          <a:xfrm>
            <a:off x="685800" y="239572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Web制作・受託開発</a:t>
            </a:r>
            <a:endParaRPr lang="en-US" sz="1300" dirty="0"/>
          </a:p>
        </p:txBody>
      </p:sp>
      <p:sp>
        <p:nvSpPr>
          <p:cNvPr id="23" name="Text 20"/>
          <p:cNvSpPr/>
          <p:nvPr/>
        </p:nvSpPr>
        <p:spPr>
          <a:xfrm>
            <a:off x="685800" y="27157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AIバイブコーディングで高効率（月1〜2件）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7132320" y="2395728"/>
            <a:ext cx="1463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24B0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月20万</a:t>
            </a:r>
            <a:endParaRPr lang="en-US" sz="1600" dirty="0"/>
          </a:p>
        </p:txBody>
      </p:sp>
      <p:sp>
        <p:nvSpPr>
          <p:cNvPr id="25" name="Shape 22"/>
          <p:cNvSpPr/>
          <p:nvPr/>
        </p:nvSpPr>
        <p:spPr>
          <a:xfrm>
            <a:off x="457200" y="3090672"/>
            <a:ext cx="8321040" cy="62179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6" name="Shape 23"/>
          <p:cNvSpPr/>
          <p:nvPr/>
        </p:nvSpPr>
        <p:spPr>
          <a:xfrm>
            <a:off x="457200" y="3090672"/>
            <a:ext cx="1920240" cy="621792"/>
          </a:xfrm>
          <a:prstGeom prst="rect">
            <a:avLst/>
          </a:prstGeom>
          <a:solidFill>
            <a:srgbClr val="2AC0AD">
              <a:alpha val="85000"/>
            </a:srgbClr>
          </a:solidFill>
          <a:ln/>
        </p:spPr>
      </p:sp>
      <p:sp>
        <p:nvSpPr>
          <p:cNvPr id="27" name="Shape 24"/>
          <p:cNvSpPr/>
          <p:nvPr/>
        </p:nvSpPr>
        <p:spPr>
          <a:xfrm>
            <a:off x="457200" y="3090672"/>
            <a:ext cx="54864" cy="621792"/>
          </a:xfrm>
          <a:prstGeom prst="rect">
            <a:avLst/>
          </a:prstGeom>
          <a:solidFill>
            <a:srgbClr val="2AC0AD"/>
          </a:solidFill>
          <a:ln/>
        </p:spPr>
      </p:sp>
      <p:sp>
        <p:nvSpPr>
          <p:cNvPr id="28" name="Text 25"/>
          <p:cNvSpPr/>
          <p:nvPr/>
        </p:nvSpPr>
        <p:spPr>
          <a:xfrm>
            <a:off x="685800" y="309067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講座・セミナー</a:t>
            </a:r>
            <a:endParaRPr lang="en-US" sz="1300" dirty="0"/>
          </a:p>
        </p:txBody>
      </p:sp>
      <p:sp>
        <p:nvSpPr>
          <p:cNvPr id="29" name="Text 26"/>
          <p:cNvSpPr/>
          <p:nvPr/>
        </p:nvSpPr>
        <p:spPr>
          <a:xfrm>
            <a:off x="685800" y="34107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企業研修・自治体向けAIリテラシー講座</a:t>
            </a:r>
            <a:endParaRPr lang="en-US" sz="1000" dirty="0"/>
          </a:p>
        </p:txBody>
      </p:sp>
      <p:sp>
        <p:nvSpPr>
          <p:cNvPr id="30" name="Text 27"/>
          <p:cNvSpPr/>
          <p:nvPr/>
        </p:nvSpPr>
        <p:spPr>
          <a:xfrm>
            <a:off x="7132320" y="3090672"/>
            <a:ext cx="1463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2AC0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月10万</a:t>
            </a:r>
            <a:endParaRPr lang="en-US" sz="1600" dirty="0"/>
          </a:p>
        </p:txBody>
      </p:sp>
      <p:sp>
        <p:nvSpPr>
          <p:cNvPr id="31" name="Shape 28"/>
          <p:cNvSpPr/>
          <p:nvPr/>
        </p:nvSpPr>
        <p:spPr>
          <a:xfrm>
            <a:off x="457200" y="3785616"/>
            <a:ext cx="8321040" cy="62179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32" name="Shape 29"/>
          <p:cNvSpPr/>
          <p:nvPr/>
        </p:nvSpPr>
        <p:spPr>
          <a:xfrm>
            <a:off x="457200" y="3785616"/>
            <a:ext cx="1005840" cy="621792"/>
          </a:xfrm>
          <a:prstGeom prst="rect">
            <a:avLst/>
          </a:prstGeom>
          <a:solidFill>
            <a:srgbClr val="30D0BC">
              <a:alpha val="85000"/>
            </a:srgbClr>
          </a:solidFill>
          <a:ln/>
        </p:spPr>
      </p:sp>
      <p:sp>
        <p:nvSpPr>
          <p:cNvPr id="33" name="Shape 30"/>
          <p:cNvSpPr/>
          <p:nvPr/>
        </p:nvSpPr>
        <p:spPr>
          <a:xfrm>
            <a:off x="457200" y="3785616"/>
            <a:ext cx="54864" cy="621792"/>
          </a:xfrm>
          <a:prstGeom prst="rect">
            <a:avLst/>
          </a:prstGeom>
          <a:solidFill>
            <a:srgbClr val="30D0BC"/>
          </a:solidFill>
          <a:ln/>
        </p:spPr>
      </p:sp>
      <p:sp>
        <p:nvSpPr>
          <p:cNvPr id="34" name="Text 31"/>
          <p:cNvSpPr/>
          <p:nvPr/>
        </p:nvSpPr>
        <p:spPr>
          <a:xfrm>
            <a:off x="685800" y="3785616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コミュニティ会費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685800" y="410565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月額3,000〜5,000円 × 10〜15人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7132320" y="3785616"/>
            <a:ext cx="14630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30D0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月5万</a:t>
            </a:r>
            <a:endParaRPr lang="en-US" sz="1600" dirty="0"/>
          </a:p>
        </p:txBody>
      </p:sp>
      <p:sp>
        <p:nvSpPr>
          <p:cNvPr id="37" name="Shape 34"/>
          <p:cNvSpPr/>
          <p:nvPr/>
        </p:nvSpPr>
        <p:spPr>
          <a:xfrm>
            <a:off x="457200" y="4663440"/>
            <a:ext cx="8321040" cy="365760"/>
          </a:xfrm>
          <a:prstGeom prst="rect">
            <a:avLst/>
          </a:prstGeom>
          <a:solidFill>
            <a:srgbClr val="2B3A4E"/>
          </a:solidFill>
          <a:ln/>
        </p:spPr>
      </p:sp>
      <p:sp>
        <p:nvSpPr>
          <p:cNvPr id="38" name="Text 35"/>
          <p:cNvSpPr/>
          <p:nvPr/>
        </p:nvSpPr>
        <p:spPr>
          <a:xfrm>
            <a:off x="731520" y="46634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ボランティアではなく、事業として成立させる。それが持続的な地域貢献の形。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B3A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65760"/>
            <a:ext cx="502920" cy="502920"/>
          </a:xfrm>
          <a:prstGeom prst="ellipse">
            <a:avLst/>
          </a:prstGeom>
          <a:solidFill>
            <a:srgbClr val="EBA028"/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475488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097280" y="3657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なぜ「今」なのか</a:t>
            </a:r>
            <a:endParaRPr lang="en-US" sz="2400" dirty="0"/>
          </a:p>
        </p:txBody>
      </p:sp>
      <p:sp>
        <p:nvSpPr>
          <p:cNvPr id="6" name="Shape 3"/>
          <p:cNvSpPr/>
          <p:nvPr/>
        </p:nvSpPr>
        <p:spPr>
          <a:xfrm>
            <a:off x="457200" y="1188720"/>
            <a:ext cx="8229600" cy="1051560"/>
          </a:xfrm>
          <a:prstGeom prst="rect">
            <a:avLst/>
          </a:prstGeom>
          <a:solidFill>
            <a:srgbClr val="364B5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457200" y="1188720"/>
            <a:ext cx="54864" cy="1051560"/>
          </a:xfrm>
          <a:prstGeom prst="rect">
            <a:avLst/>
          </a:prstGeom>
          <a:solidFill>
            <a:srgbClr val="EBA028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508760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325880" y="1280160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AI普及の大波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325880" y="164592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ChatGPT登場から3年。ツールは成熟期に入り、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「使える人」と「使えない人」の差が広がり始めている。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457200" y="2423160"/>
            <a:ext cx="8229600" cy="1051560"/>
          </a:xfrm>
          <a:prstGeom prst="rect">
            <a:avLst/>
          </a:prstGeom>
          <a:solidFill>
            <a:srgbClr val="364B5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57200" y="2423160"/>
            <a:ext cx="54864" cy="1051560"/>
          </a:xfrm>
          <a:prstGeom prst="rect">
            <a:avLst/>
          </a:prstGeom>
          <a:solidFill>
            <a:srgbClr val="EBA028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743200"/>
            <a:ext cx="365760" cy="36576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25880" y="2514600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地方はブルーオーシャン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1325880" y="288036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都市部にはAIコンサルが溢れているが、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地方にはまだ「身近なAIの相談相手」がほぼいない。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457200" y="3657600"/>
            <a:ext cx="8229600" cy="1051560"/>
          </a:xfrm>
          <a:prstGeom prst="rect">
            <a:avLst/>
          </a:prstGeom>
          <a:solidFill>
            <a:srgbClr val="364B5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457200" y="3657600"/>
            <a:ext cx="54864" cy="1051560"/>
          </a:xfrm>
          <a:prstGeom prst="rect">
            <a:avLst/>
          </a:prstGeom>
          <a:solidFill>
            <a:srgbClr val="EBA028"/>
          </a:solidFill>
          <a:ln/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977640"/>
            <a:ext cx="365760" cy="36576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325880" y="3749040"/>
            <a:ext cx="7132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補助金という追い風</a:t>
            </a:r>
            <a:endParaRPr lang="en-US" sz="1600" dirty="0"/>
          </a:p>
        </p:txBody>
      </p:sp>
      <p:sp>
        <p:nvSpPr>
          <p:cNvPr id="20" name="Text 14"/>
          <p:cNvSpPr/>
          <p:nvPr/>
        </p:nvSpPr>
        <p:spPr>
          <a:xfrm>
            <a:off x="1325880" y="411480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SK補助金を申請中（上限100万円）。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行政も地域DXを後押ししている今がチャンス。</a:t>
            </a:r>
            <a:endParaRPr lang="en-US" sz="1200" dirty="0"/>
          </a:p>
        </p:txBody>
      </p:sp>
      <p:sp>
        <p:nvSpPr>
          <p:cNvPr id="21" name="Text 15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先行者優位を取れるタイミングは、今しかない。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B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502920" cy="502920"/>
          </a:xfrm>
          <a:prstGeom prst="ellipse">
            <a:avLst/>
          </a:prstGeom>
          <a:solidFill>
            <a:srgbClr val="1A8A7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274320" cy="274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2743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求めていること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005840"/>
            <a:ext cx="8229600" cy="1188720"/>
          </a:xfrm>
          <a:prstGeom prst="rect">
            <a:avLst/>
          </a:prstGeom>
          <a:solidFill>
            <a:srgbClr val="2B3A4E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コミュニティの運営を一緒にやってくれる「共同創業者」</a:t>
            </a:r>
            <a:endParaRPr lang="en-US" sz="1900" dirty="0"/>
          </a:p>
        </p:txBody>
      </p:sp>
      <p:sp>
        <p:nvSpPr>
          <p:cNvPr id="7" name="Text 4"/>
          <p:cNvSpPr/>
          <p:nvPr/>
        </p:nvSpPr>
        <p:spPr>
          <a:xfrm>
            <a:off x="731520" y="1645920"/>
            <a:ext cx="7680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スタッフやメンバーではなく、同じ熱量で一緒に立ち上げるパートナーを探しています。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57200" y="246888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8A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共同創業者に期待する役割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57200" y="2926080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" y="2926080"/>
            <a:ext cx="54864" cy="59436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06324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097280" y="294436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コミュニティ運営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3291840" y="294436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勉強会の企画・運営、メンバー管理、イベント進行</a:t>
            </a:r>
            <a:endParaRPr lang="en-US" sz="1200" dirty="0"/>
          </a:p>
        </p:txBody>
      </p:sp>
      <p:sp>
        <p:nvSpPr>
          <p:cNvPr id="14" name="Shape 10"/>
          <p:cNvSpPr/>
          <p:nvPr/>
        </p:nvSpPr>
        <p:spPr>
          <a:xfrm>
            <a:off x="457200" y="3611880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457200" y="3611880"/>
            <a:ext cx="54864" cy="59436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749040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97280" y="363016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地域ネットワーク構築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3291840" y="363016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企業・行政との関係づくり、新規メンバー獲得</a:t>
            </a:r>
            <a:endParaRPr lang="en-US" sz="1200" dirty="0"/>
          </a:p>
        </p:txBody>
      </p:sp>
      <p:sp>
        <p:nvSpPr>
          <p:cNvPr id="19" name="Shape 14"/>
          <p:cNvSpPr/>
          <p:nvPr/>
        </p:nvSpPr>
        <p:spPr>
          <a:xfrm>
            <a:off x="457200" y="4297680"/>
            <a:ext cx="822960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57200" y="4297680"/>
            <a:ext cx="54864" cy="594360"/>
          </a:xfrm>
          <a:prstGeom prst="rect">
            <a:avLst/>
          </a:prstGeom>
          <a:solidFill>
            <a:srgbClr val="1A8A7D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4434840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097280" y="4315968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技術知見の共有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3291840" y="431596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エンジニアリングの観点からAI活用をリード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BF5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274320"/>
            <a:ext cx="502920" cy="502920"/>
          </a:xfrm>
          <a:prstGeom prst="ellipse">
            <a:avLst/>
          </a:prstGeom>
          <a:solidFill>
            <a:srgbClr val="1A8A7D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928" y="384048"/>
            <a:ext cx="274320" cy="2743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2743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一緒にやるメリット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005840"/>
            <a:ext cx="3749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05840"/>
            <a:ext cx="3749040" cy="457200"/>
          </a:xfrm>
          <a:prstGeom prst="rect">
            <a:avLst/>
          </a:prstGeom>
          <a:solidFill>
            <a:srgbClr val="1A8A7D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1005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あなたの強み</a:t>
            </a:r>
            <a:endParaRPr lang="en-US" sz="1500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600200"/>
            <a:ext cx="228600" cy="2286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05840" y="16002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ヤマハモーターの技術知見・品質意識</a:t>
            </a:r>
            <a:endParaRPr lang="en-US" sz="1200" dirty="0"/>
          </a:p>
        </p:txBody>
      </p:sp>
      <p:pic>
        <p:nvPicPr>
          <p:cNvPr id="1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039112"/>
            <a:ext cx="228600" cy="2286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005840" y="203911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エンジニアリングのバックグラウンド</a:t>
            </a:r>
            <a:endParaRPr lang="en-US" sz="1200" dirty="0"/>
          </a:p>
        </p:txBody>
      </p:sp>
      <p:pic>
        <p:nvPicPr>
          <p:cNvPr id="1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78024"/>
            <a:ext cx="228600" cy="22860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005840" y="2478024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組織運営・チームマネジメント経験</a:t>
            </a:r>
            <a:endParaRPr lang="en-US" sz="1200" dirty="0"/>
          </a:p>
        </p:txBody>
      </p:sp>
      <p:pic>
        <p:nvPicPr>
          <p:cNvPr id="1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916936"/>
            <a:ext cx="228600" cy="22860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005840" y="2916936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地域でのネットワーク</a:t>
            </a:r>
            <a:endParaRPr lang="en-US" sz="1200" dirty="0"/>
          </a:p>
        </p:txBody>
      </p:sp>
      <p:sp>
        <p:nvSpPr>
          <p:cNvPr id="16" name="Shape 9"/>
          <p:cNvSpPr/>
          <p:nvPr/>
        </p:nvSpPr>
        <p:spPr>
          <a:xfrm>
            <a:off x="4937760" y="1005840"/>
            <a:ext cx="3749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0"/>
          <p:cNvSpPr/>
          <p:nvPr/>
        </p:nvSpPr>
        <p:spPr>
          <a:xfrm>
            <a:off x="4937760" y="1005840"/>
            <a:ext cx="3749040" cy="457200"/>
          </a:xfrm>
          <a:prstGeom prst="rect">
            <a:avLst/>
          </a:prstGeom>
          <a:solidFill>
            <a:srgbClr val="EBA028"/>
          </a:solidFill>
          <a:ln/>
        </p:spPr>
      </p:sp>
      <p:sp>
        <p:nvSpPr>
          <p:cNvPr id="18" name="Text 11"/>
          <p:cNvSpPr/>
          <p:nvPr/>
        </p:nvSpPr>
        <p:spPr>
          <a:xfrm>
            <a:off x="5120640" y="100584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まるおの強み</a:t>
            </a:r>
            <a:endParaRPr lang="en-US" sz="1500" dirty="0"/>
          </a:p>
        </p:txBody>
      </p:sp>
      <p:pic>
        <p:nvPicPr>
          <p:cNvPr id="1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0640" y="1600200"/>
            <a:ext cx="228600" cy="22860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5486400" y="16002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業種横断の企画力・プロデュース力</a:t>
            </a:r>
            <a:endParaRPr lang="en-US" sz="1200" dirty="0"/>
          </a:p>
        </p:txBody>
      </p:sp>
      <p:pic>
        <p:nvPicPr>
          <p:cNvPr id="2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20640" y="2039112"/>
            <a:ext cx="228600" cy="22860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5486400" y="2039112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AI活用のプロダクト開発実績</a:t>
            </a:r>
            <a:endParaRPr lang="en-US" sz="1200" dirty="0"/>
          </a:p>
        </p:txBody>
      </p:sp>
      <p:pic>
        <p:nvPicPr>
          <p:cNvPr id="23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20640" y="2478024"/>
            <a:ext cx="228600" cy="228600"/>
          </a:xfrm>
          <a:prstGeom prst="rect">
            <a:avLst/>
          </a:prstGeom>
        </p:spPr>
      </p:pic>
      <p:sp>
        <p:nvSpPr>
          <p:cNvPr id="24" name="Text 14"/>
          <p:cNvSpPr/>
          <p:nvPr/>
        </p:nvSpPr>
        <p:spPr>
          <a:xfrm>
            <a:off x="5486400" y="2478024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Web・アプリの設計/実装スキル</a:t>
            </a:r>
            <a:endParaRPr lang="en-US" sz="1200" dirty="0"/>
          </a:p>
        </p:txBody>
      </p:sp>
      <p:pic>
        <p:nvPicPr>
          <p:cNvPr id="25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0640" y="2916936"/>
            <a:ext cx="228600" cy="228600"/>
          </a:xfrm>
          <a:prstGeom prst="rect">
            <a:avLst/>
          </a:prstGeom>
        </p:spPr>
      </p:pic>
      <p:sp>
        <p:nvSpPr>
          <p:cNvPr id="26" name="Text 15"/>
          <p:cNvSpPr/>
          <p:nvPr/>
        </p:nvSpPr>
        <p:spPr>
          <a:xfrm>
            <a:off x="5486400" y="2916936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B3A4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コンテンツ制作・ブランディング経験</a:t>
            </a:r>
            <a:endParaRPr lang="en-US" sz="1200" dirty="0"/>
          </a:p>
        </p:txBody>
      </p:sp>
      <p:sp>
        <p:nvSpPr>
          <p:cNvPr id="27" name="Shape 16"/>
          <p:cNvSpPr/>
          <p:nvPr/>
        </p:nvSpPr>
        <p:spPr>
          <a:xfrm>
            <a:off x="457200" y="3794760"/>
            <a:ext cx="8229600" cy="1097280"/>
          </a:xfrm>
          <a:prstGeom prst="rect">
            <a:avLst/>
          </a:prstGeom>
          <a:solidFill>
            <a:srgbClr val="2B3A4E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8" name="Text 17"/>
          <p:cNvSpPr/>
          <p:nvPr/>
        </p:nvSpPr>
        <p:spPr>
          <a:xfrm>
            <a:off x="914400" y="38404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技術 </a:t>
            </a:r>
            <a:pPr algn="ctr" indent="0" marL="0">
              <a:buNone/>
            </a:pPr>
            <a:r>
              <a:rPr lang="en-US" sz="22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企画 </a:t>
            </a:r>
            <a:pPr algn="ctr" indent="0" marL="0">
              <a:buNone/>
            </a:pPr>
            <a:r>
              <a:rPr lang="en-US" sz="1800" b="1" dirty="0">
                <a:solidFill>
                  <a:srgbClr val="EBA0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</a:t>
            </a:r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地方AI事業の最強タッグ</a:t>
            </a:r>
            <a:endParaRPr lang="en-US" sz="1800" dirty="0"/>
          </a:p>
        </p:txBody>
      </p:sp>
      <p:sp>
        <p:nvSpPr>
          <p:cNvPr id="29" name="Text 18"/>
          <p:cNvSpPr/>
          <p:nvPr/>
        </p:nvSpPr>
        <p:spPr>
          <a:xfrm>
            <a:off x="914400" y="43434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C4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お互いの得意分野が重ならない。だからこそ、一緒にやる意味がある。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ふくろいAIラボ - 共同創業のご提案</dc:title>
  <dc:subject>PptxGenJS Presentation</dc:subject>
  <dc:creator>丸尾紘輝</dc:creator>
  <cp:lastModifiedBy>丸尾紘輝</cp:lastModifiedBy>
  <cp:revision>1</cp:revision>
  <dcterms:created xsi:type="dcterms:W3CDTF">2026-03-19T08:27:37Z</dcterms:created>
  <dcterms:modified xsi:type="dcterms:W3CDTF">2026-03-19T08:27:37Z</dcterms:modified>
</cp:coreProperties>
</file>